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06" r:id="rId1"/>
    <p:sldMasterId id="2147485319" r:id="rId2"/>
  </p:sldMasterIdLst>
  <p:notesMasterIdLst>
    <p:notesMasterId r:id="rId19"/>
  </p:notesMasterIdLst>
  <p:sldIdLst>
    <p:sldId id="266" r:id="rId3"/>
    <p:sldId id="331" r:id="rId4"/>
    <p:sldId id="348" r:id="rId5"/>
    <p:sldId id="350" r:id="rId6"/>
    <p:sldId id="338" r:id="rId7"/>
    <p:sldId id="340" r:id="rId8"/>
    <p:sldId id="341" r:id="rId9"/>
    <p:sldId id="342" r:id="rId10"/>
    <p:sldId id="351" r:id="rId11"/>
    <p:sldId id="337" r:id="rId12"/>
    <p:sldId id="343" r:id="rId13"/>
    <p:sldId id="345" r:id="rId14"/>
    <p:sldId id="346" r:id="rId15"/>
    <p:sldId id="344" r:id="rId16"/>
    <p:sldId id="347" r:id="rId17"/>
    <p:sldId id="286" r:id="rId18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344" autoAdjust="0"/>
    <p:restoredTop sz="84641" autoAdjust="0"/>
  </p:normalViewPr>
  <p:slideViewPr>
    <p:cSldViewPr snapToGrid="0" showGuides="1">
      <p:cViewPr>
        <p:scale>
          <a:sx n="70" d="100"/>
          <a:sy n="7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1652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511652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r">
              <a:defRPr sz="1300"/>
            </a:lvl1pPr>
          </a:lstStyle>
          <a:p>
            <a:fld id="{91DD5747-D80E-49A6-9522-B047FF2386C3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3" tIns="47736" rIns="95473" bIns="477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5473" tIns="47736" rIns="95473" bIns="477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40" cy="511652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40" cy="511652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r">
              <a:defRPr sz="1300"/>
            </a:lvl1pPr>
          </a:lstStyle>
          <a:p>
            <a:fld id="{E99E8BE8-1EED-42D9-8FE9-A5059C64D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7"/>
          <p:cNvSpPr>
            <a:spLocks noChangeAspect="1"/>
          </p:cNvSpPr>
          <p:nvPr/>
        </p:nvSpPr>
        <p:spPr bwMode="auto">
          <a:xfrm>
            <a:off x="284156" y="3422678"/>
            <a:ext cx="8574088" cy="32067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69"/>
              </a:cxn>
              <a:cxn ang="0">
                <a:pos x="17027" y="6369"/>
              </a:cxn>
              <a:cxn ang="0">
                <a:pos x="17027" y="0"/>
              </a:cxn>
              <a:cxn ang="0">
                <a:pos x="2561" y="0"/>
              </a:cxn>
              <a:cxn ang="0">
                <a:pos x="1847" y="789"/>
              </a:cxn>
              <a:cxn ang="0">
                <a:pos x="1091" y="3"/>
              </a:cxn>
              <a:cxn ang="0">
                <a:pos x="1091" y="3"/>
              </a:cxn>
              <a:cxn ang="0">
                <a:pos x="0" y="0"/>
              </a:cxn>
            </a:cxnLst>
            <a:rect l="0" t="0" r="r" b="b"/>
            <a:pathLst>
              <a:path w="17027" h="6369">
                <a:moveTo>
                  <a:pt x="0" y="0"/>
                </a:moveTo>
                <a:lnTo>
                  <a:pt x="0" y="6369"/>
                </a:lnTo>
                <a:lnTo>
                  <a:pt x="17027" y="6369"/>
                </a:lnTo>
                <a:lnTo>
                  <a:pt x="17027" y="0"/>
                </a:lnTo>
                <a:lnTo>
                  <a:pt x="2561" y="0"/>
                </a:lnTo>
                <a:cubicBezTo>
                  <a:pt x="2290" y="230"/>
                  <a:pt x="2050" y="495"/>
                  <a:pt x="1847" y="789"/>
                </a:cubicBezTo>
                <a:cubicBezTo>
                  <a:pt x="1629" y="496"/>
                  <a:pt x="1375" y="232"/>
                  <a:pt x="1091" y="3"/>
                </a:cubicBezTo>
                <a:lnTo>
                  <a:pt x="1091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" cap="rnd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2" y="1771649"/>
            <a:ext cx="7989887" cy="1490472"/>
          </a:xfrm>
        </p:spPr>
        <p:txBody>
          <a:bodyPr lIns="0" tIns="0" rIns="0" bIns="0" anchor="t" anchorCtr="0"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4114800"/>
            <a:ext cx="7989887" cy="91440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557213" y="6440944"/>
            <a:ext cx="7993062" cy="9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sz="600" dirty="0" err="1">
                <a:solidFill>
                  <a:schemeClr val="bg1"/>
                </a:solidFill>
                <a:latin typeface="Calibri" pitchFamily="34" charset="0"/>
              </a:rPr>
              <a:t>Tauil</a:t>
            </a:r>
            <a:r>
              <a:rPr sz="600" dirty="0">
                <a:solidFill>
                  <a:schemeClr val="bg1"/>
                </a:solidFill>
                <a:latin typeface="Calibri" pitchFamily="34" charset="0"/>
              </a:rPr>
              <a:t> &amp; Chequer </a:t>
            </a:r>
            <a:r>
              <a:rPr sz="600" dirty="0" err="1">
                <a:solidFill>
                  <a:schemeClr val="bg1"/>
                </a:solidFill>
                <a:latin typeface="Calibri" pitchFamily="34" charset="0"/>
              </a:rPr>
              <a:t>Advogados</a:t>
            </a:r>
            <a:r>
              <a:rPr sz="600" dirty="0">
                <a:solidFill>
                  <a:schemeClr val="bg1"/>
                </a:solidFill>
                <a:latin typeface="Calibri" pitchFamily="34" charset="0"/>
              </a:rPr>
              <a:t> is associated with Mayer Brown LLP, a limited liability partnership established in the United </a:t>
            </a:r>
            <a:r>
              <a:rPr sz="600" dirty="0" smtClean="0">
                <a:solidFill>
                  <a:schemeClr val="bg1"/>
                </a:solidFill>
                <a:latin typeface="Calibri" pitchFamily="34" charset="0"/>
              </a:rPr>
              <a:t>States.</a:t>
            </a:r>
            <a:endParaRPr sz="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7" descr="LOGO_MB-T&amp;C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85" y="368810"/>
            <a:ext cx="2862072" cy="646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DAE6-3AE4-4E49-B890-EA4AE0CD0E06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794-4534-4C29-8689-573A876F85B6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47650" y="533400"/>
            <a:ext cx="8601075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4" name="Rectangle 9"/>
          <p:cNvSpPr/>
          <p:nvPr userDrawn="1"/>
        </p:nvSpPr>
        <p:spPr>
          <a:xfrm>
            <a:off x="7304088" y="6294438"/>
            <a:ext cx="1412875" cy="41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6262" y="2296892"/>
            <a:ext cx="7989887" cy="808038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76263" y="1490002"/>
            <a:ext cx="7989887" cy="4727575"/>
          </a:xfrm>
        </p:spPr>
        <p:txBody>
          <a:bodyPr/>
          <a:lstStyle>
            <a:lvl1pPr>
              <a:buClr>
                <a:srgbClr val="D2492A"/>
              </a:buClr>
              <a:defRPr>
                <a:solidFill>
                  <a:srgbClr val="5F5F5F"/>
                </a:solidFill>
              </a:defRPr>
            </a:lvl1pPr>
            <a:lvl2pPr>
              <a:buClr>
                <a:srgbClr val="D2492A"/>
              </a:buClr>
              <a:defRPr>
                <a:solidFill>
                  <a:srgbClr val="5F5F5F"/>
                </a:solidFill>
              </a:defRPr>
            </a:lvl2pPr>
            <a:lvl3pPr>
              <a:buClr>
                <a:srgbClr val="D2492A"/>
              </a:buClr>
              <a:defRPr>
                <a:solidFill>
                  <a:srgbClr val="5F5F5F"/>
                </a:solidFill>
              </a:defRPr>
            </a:lvl3pPr>
            <a:lvl4pPr>
              <a:buClr>
                <a:srgbClr val="D2492A"/>
              </a:buClr>
              <a:defRPr>
                <a:solidFill>
                  <a:srgbClr val="5F5F5F"/>
                </a:solidFill>
              </a:defRPr>
            </a:lvl4pPr>
            <a:lvl5pPr>
              <a:buClr>
                <a:srgbClr val="D2492A"/>
              </a:buCl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pt-BR" noProof="0" dirty="0" err="1" smtClean="0"/>
              <a:t>Click</a:t>
            </a:r>
            <a:r>
              <a:rPr lang="pt-BR" noProof="0" dirty="0" smtClean="0"/>
              <a:t> to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</a:t>
            </a:r>
            <a:r>
              <a:rPr lang="pt-BR" noProof="0" dirty="0" err="1" smtClean="0"/>
              <a:t>Master</a:t>
            </a:r>
            <a:r>
              <a:rPr lang="pt-BR" noProof="0" dirty="0" smtClean="0"/>
              <a:t>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styles</a:t>
            </a:r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0"/>
          </p:nvPr>
        </p:nvSpPr>
        <p:spPr>
          <a:xfrm>
            <a:off x="576263" y="6500813"/>
            <a:ext cx="3081337" cy="155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noProof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4114800" y="6500813"/>
            <a:ext cx="914400" cy="1555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CF98-0452-43D6-9630-7FE46024268D}" type="slidenum">
              <a:rPr lang="pt-BR" noProof="0" smtClean="0"/>
              <a:pPr>
                <a:defRPr/>
              </a:pPr>
              <a:t>‹#›</a:t>
            </a:fld>
            <a:endParaRPr lang="pt-BR" noProof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5" y="274737"/>
            <a:ext cx="677355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645-AA51-46B2-9D68-A37127A9E686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2066925"/>
            <a:ext cx="799465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88" y="557213"/>
            <a:ext cx="799465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FA90-1016-4B9D-848F-0C16140ABCA4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404938"/>
            <a:ext cx="3922712" cy="472122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4938"/>
            <a:ext cx="3919538" cy="472122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27D5-90BA-4D74-A93A-8E18A5BC79C5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88" y="1401763"/>
            <a:ext cx="3924300" cy="639762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88" y="2038350"/>
            <a:ext cx="3924300" cy="40878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1763"/>
            <a:ext cx="3922713" cy="639762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38350"/>
            <a:ext cx="3922713" cy="40878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FBF1-BD74-49B0-9798-BB6C2B073347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8C8D-99AD-4EA2-B603-CE7FFEA45410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2D85-F10D-46EA-8FBE-9B3BE84CE449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273050"/>
            <a:ext cx="2892425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992688" cy="58531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088" y="1435100"/>
            <a:ext cx="2892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94FE-E434-42B2-BA22-CD0728130F81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87BF-230A-45F7-96B5-F127B2C6A57E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2" y="228600"/>
            <a:ext cx="7989887" cy="808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04938"/>
            <a:ext cx="7989887" cy="4726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500815"/>
            <a:ext cx="914400" cy="155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3E1645-AA51-46B2-9D68-A37127A9E686}" type="datetime1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262" y="6500815"/>
            <a:ext cx="3081337" cy="155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500815"/>
            <a:ext cx="914400" cy="155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6BF80B-33B5-4627-8985-D9082B3086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mage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7294243" y="6379844"/>
            <a:ext cx="1280163" cy="289561"/>
          </a:xfrm>
          <a:prstGeom prst="rect">
            <a:avLst/>
          </a:prstGeom>
          <a:noFill/>
        </p:spPr>
      </p:pic>
      <p:sp>
        <p:nvSpPr>
          <p:cNvPr id="9" name="Forma livre 4"/>
          <p:cNvSpPr/>
          <p:nvPr userDrawn="1"/>
        </p:nvSpPr>
        <p:spPr>
          <a:xfrm flipH="1">
            <a:off x="371475" y="1057275"/>
            <a:ext cx="8391525" cy="409575"/>
          </a:xfrm>
          <a:custGeom>
            <a:avLst/>
            <a:gdLst>
              <a:gd name="connsiteX0" fmla="*/ 0 w 8562975"/>
              <a:gd name="connsiteY0" fmla="*/ 0 h 409575"/>
              <a:gd name="connsiteX1" fmla="*/ 552450 w 8562975"/>
              <a:gd name="connsiteY1" fmla="*/ 0 h 409575"/>
              <a:gd name="connsiteX2" fmla="*/ 942975 w 8562975"/>
              <a:gd name="connsiteY2" fmla="*/ 409575 h 409575"/>
              <a:gd name="connsiteX3" fmla="*/ 1295400 w 8562975"/>
              <a:gd name="connsiteY3" fmla="*/ 0 h 409575"/>
              <a:gd name="connsiteX4" fmla="*/ 8562975 w 8562975"/>
              <a:gd name="connsiteY4" fmla="*/ 952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2975" h="409575">
                <a:moveTo>
                  <a:pt x="0" y="0"/>
                </a:moveTo>
                <a:lnTo>
                  <a:pt x="552450" y="0"/>
                </a:lnTo>
                <a:lnTo>
                  <a:pt x="942975" y="409575"/>
                </a:lnTo>
                <a:lnTo>
                  <a:pt x="1295400" y="0"/>
                </a:lnTo>
                <a:lnTo>
                  <a:pt x="8562975" y="9525"/>
                </a:lnTo>
              </a:path>
            </a:pathLst>
          </a:custGeom>
          <a:solidFill>
            <a:schemeClr val="bg1"/>
          </a:solidFill>
          <a:ln w="19050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  <p:sldLayoutId id="2147485318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0" y="0"/>
            <a:ext cx="9144000" cy="1371600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900113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900113 w 9144000"/>
              <a:gd name="connsiteY3" fmla="*/ 1066800 h 1066800"/>
              <a:gd name="connsiteX4" fmla="*/ 330994 w 9144000"/>
              <a:gd name="connsiteY4" fmla="*/ 1064419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900113 w 9144000"/>
              <a:gd name="connsiteY3" fmla="*/ 1066800 h 1066800"/>
              <a:gd name="connsiteX4" fmla="*/ 611981 w 9144000"/>
              <a:gd name="connsiteY4" fmla="*/ 1062038 h 1066800"/>
              <a:gd name="connsiteX5" fmla="*/ 330994 w 9144000"/>
              <a:gd name="connsiteY5" fmla="*/ 1064419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  <a:gd name="connsiteX0" fmla="*/ 0 w 9144000"/>
              <a:gd name="connsiteY0" fmla="*/ 0 h 1371600"/>
              <a:gd name="connsiteX1" fmla="*/ 9144000 w 9144000"/>
              <a:gd name="connsiteY1" fmla="*/ 0 h 1371600"/>
              <a:gd name="connsiteX2" fmla="*/ 9144000 w 9144000"/>
              <a:gd name="connsiteY2" fmla="*/ 1066800 h 1371600"/>
              <a:gd name="connsiteX3" fmla="*/ 900113 w 9144000"/>
              <a:gd name="connsiteY3" fmla="*/ 1066800 h 1371600"/>
              <a:gd name="connsiteX4" fmla="*/ 609600 w 9144000"/>
              <a:gd name="connsiteY4" fmla="*/ 1371600 h 1371600"/>
              <a:gd name="connsiteX5" fmla="*/ 330994 w 9144000"/>
              <a:gd name="connsiteY5" fmla="*/ 1064419 h 1371600"/>
              <a:gd name="connsiteX6" fmla="*/ 0 w 9144000"/>
              <a:gd name="connsiteY6" fmla="*/ 1066800 h 1371600"/>
              <a:gd name="connsiteX7" fmla="*/ 0 w 9144000"/>
              <a:gd name="connsiteY7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371600">
                <a:moveTo>
                  <a:pt x="0" y="0"/>
                </a:moveTo>
                <a:lnTo>
                  <a:pt x="9144000" y="0"/>
                </a:lnTo>
                <a:lnTo>
                  <a:pt x="9144000" y="1066800"/>
                </a:lnTo>
                <a:lnTo>
                  <a:pt x="900113" y="1066800"/>
                </a:lnTo>
                <a:cubicBezTo>
                  <a:pt x="750888" y="1216025"/>
                  <a:pt x="773113" y="1191419"/>
                  <a:pt x="609600" y="1371600"/>
                </a:cubicBezTo>
                <a:cubicBezTo>
                  <a:pt x="481013" y="1207295"/>
                  <a:pt x="461963" y="1193007"/>
                  <a:pt x="330994" y="1064419"/>
                </a:cubicBez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t="-34000" b="-48000"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13000">
                <a:schemeClr val="bg1">
                  <a:alpha val="85000"/>
                </a:schemeClr>
              </a:gs>
              <a:gs pos="38000">
                <a:schemeClr val="tx2">
                  <a:alpha val="0"/>
                </a:schemeClr>
              </a:gs>
              <a:gs pos="100000">
                <a:srgbClr val="011C69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76263" y="1490002"/>
            <a:ext cx="7989887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04800"/>
            <a:ext cx="9144000" cy="4572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63000"/>
                </a:schemeClr>
              </a:gs>
              <a:gs pos="46000">
                <a:srgbClr val="011C69">
                  <a:alpha val="59000"/>
                </a:srgbClr>
              </a:gs>
              <a:gs pos="100000">
                <a:srgbClr val="011C69">
                  <a:alpha val="8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prstClr val="white"/>
              </a:solidFill>
            </a:endParaRPr>
          </a:p>
        </p:txBody>
      </p:sp>
      <p:pic>
        <p:nvPicPr>
          <p:cNvPr id="12" name="Picture 11" descr="LOGO_MB-TandC_RGB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337414"/>
            <a:ext cx="1447800" cy="391972"/>
          </a:xfrm>
          <a:prstGeom prst="rect">
            <a:avLst/>
          </a:prstGeom>
        </p:spPr>
      </p:pic>
      <p:sp>
        <p:nvSpPr>
          <p:cNvPr id="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5" y="274737"/>
            <a:ext cx="677355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114800" y="6500813"/>
            <a:ext cx="914400" cy="155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646663"/>
                </a:solidFill>
                <a:uFillTx/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88047275-EB8F-497A-B52C-2A572A0923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</p:sldLayoutIdLst>
  <p:transition/>
  <p:txStyles>
    <p:titleStyle>
      <a:lvl1pPr algn="l" rtl="0" eaLnBrk="0" fontAlgn="base">
        <a:spcBef>
          <a:spcPct val="0"/>
        </a:spcBef>
        <a:spcAft>
          <a:spcPct val="0"/>
        </a:spcAft>
        <a:defRPr lang="en-US" sz="2600" kern="1200">
          <a:solidFill>
            <a:schemeClr val="bg1"/>
          </a:solidFill>
          <a:latin typeface="Georgia"/>
          <a:ea typeface="Georgia"/>
          <a:cs typeface="Georgia"/>
        </a:defRPr>
      </a:lvl1pPr>
      <a:lvl2pPr algn="l" rtl="0" eaLnBrk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18" charset="0"/>
          <a:ea typeface="Georgia" pitchFamily="18" charset="0"/>
          <a:cs typeface="Georgia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18" charset="0"/>
          <a:ea typeface="Georgia" pitchFamily="18" charset="0"/>
          <a:cs typeface="Georgia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18" charset="0"/>
          <a:ea typeface="Georgia" pitchFamily="18" charset="0"/>
          <a:cs typeface="Georgia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18" charset="0"/>
          <a:ea typeface="Georgia" pitchFamily="18" charset="0"/>
          <a:cs typeface="Georgia" pitchFamily="18" charset="0"/>
        </a:defRPr>
      </a:lvl9pPr>
    </p:titleStyle>
    <p:bodyStyle>
      <a:lvl1pPr marL="182563" indent="-182563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•"/>
        <a:defRPr lang="en-US" sz="2600" kern="1200">
          <a:solidFill>
            <a:srgbClr val="7F7F7F"/>
          </a:solidFill>
          <a:latin typeface="Calibri"/>
          <a:ea typeface="Calibri"/>
          <a:cs typeface="Calibri"/>
        </a:defRPr>
      </a:lvl1pPr>
      <a:lvl2pPr marL="728663" lvl="1" indent="-271463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–"/>
        <a:defRPr lang="en-US" sz="2200" kern="1200">
          <a:solidFill>
            <a:srgbClr val="7F7F7F"/>
          </a:solidFill>
          <a:latin typeface="Calibri"/>
          <a:ea typeface="Calibri"/>
          <a:cs typeface="Calibri"/>
        </a:defRPr>
      </a:lvl2pPr>
      <a:lvl3pPr marL="1096963" lvl="2" indent="-182563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•"/>
        <a:defRPr lang="en-US" kern="1200">
          <a:solidFill>
            <a:srgbClr val="7F7F7F"/>
          </a:solidFill>
          <a:latin typeface="Calibri"/>
          <a:ea typeface="Calibri"/>
          <a:cs typeface="Calibri"/>
        </a:defRPr>
      </a:lvl3pPr>
      <a:lvl4pPr marL="1644650" lvl="3" indent="-273050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–"/>
        <a:defRPr lang="en-US" kern="1200">
          <a:solidFill>
            <a:srgbClr val="7F7F7F"/>
          </a:solidFill>
          <a:latin typeface="Calibri"/>
          <a:ea typeface="Calibri"/>
          <a:cs typeface="Calibri"/>
        </a:defRPr>
      </a:lvl4pPr>
      <a:lvl5pPr marL="2011363" lvl="4" indent="-182563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•"/>
        <a:defRPr lang="en-US" kern="1200">
          <a:solidFill>
            <a:srgbClr val="7F7F7F"/>
          </a:solidFill>
          <a:latin typeface="Calibri"/>
          <a:ea typeface="Calibri"/>
          <a:cs typeface="Calibri"/>
        </a:defRPr>
      </a:lvl5pPr>
      <a:lvl6pPr marL="2468563" indent="-182563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•"/>
        <a:defRPr lang="en-US" kern="1200">
          <a:solidFill>
            <a:srgbClr val="7F7F7F"/>
          </a:solidFill>
          <a:latin typeface="Calibri"/>
          <a:ea typeface="Calibri"/>
          <a:cs typeface="Calibri"/>
        </a:defRPr>
      </a:lvl6pPr>
      <a:lvl7pPr marL="2925763" indent="-182563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•"/>
        <a:defRPr lang="en-US" kern="1200">
          <a:solidFill>
            <a:srgbClr val="7F7F7F"/>
          </a:solidFill>
          <a:latin typeface="Calibri"/>
          <a:ea typeface="Calibri"/>
          <a:cs typeface="Calibri"/>
        </a:defRPr>
      </a:lvl7pPr>
      <a:lvl8pPr marL="3382963" indent="-182563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•"/>
        <a:defRPr lang="en-US" kern="1200">
          <a:solidFill>
            <a:srgbClr val="7F7F7F"/>
          </a:solidFill>
          <a:latin typeface="Calibri"/>
          <a:ea typeface="Calibri"/>
          <a:cs typeface="Calibri"/>
        </a:defRPr>
      </a:lvl8pPr>
      <a:lvl9pPr marL="3840163" indent="-182563" algn="l" rtl="0" eaLnBrk="0" fontAlgn="base">
        <a:spcBef>
          <a:spcPct val="0"/>
        </a:spcBef>
        <a:spcAft>
          <a:spcPts val="1200"/>
        </a:spcAft>
        <a:buClr>
          <a:srgbClr val="7F7F7F"/>
        </a:buClr>
        <a:buSzPct val="100000"/>
        <a:buFont typeface="Arial" charset="0"/>
        <a:buChar char="•"/>
        <a:defRPr lang="en-US" kern="1200">
          <a:solidFill>
            <a:srgbClr val="7F7F7F"/>
          </a:solidFill>
          <a:latin typeface="Calibri"/>
          <a:ea typeface="Calibri"/>
          <a:cs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2"/>
          <p:cNvSpPr txBox="1">
            <a:spLocks noChangeArrowheads="1"/>
          </p:cNvSpPr>
          <p:nvPr/>
        </p:nvSpPr>
        <p:spPr bwMode="auto">
          <a:xfrm>
            <a:off x="522288" y="4785940"/>
            <a:ext cx="3114047" cy="11643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45709" rIns="0" bIns="45709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Fernando Xavier</a:t>
            </a:r>
          </a:p>
          <a:p>
            <a:pPr eaLnBrk="0" hangingPunct="0">
              <a:lnSpc>
                <a:spcPts val="1800"/>
              </a:lnSpc>
              <a:spcAft>
                <a:spcPts val="40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Rio: +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55 21 2127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4286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				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fxavier@mayerbrown.com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6388" name="Title 5"/>
          <p:cNvSpPr txBox="1">
            <a:spLocks/>
          </p:cNvSpPr>
          <p:nvPr/>
        </p:nvSpPr>
        <p:spPr bwMode="auto">
          <a:xfrm>
            <a:off x="284163" y="1318437"/>
            <a:ext cx="8041130" cy="206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4000" b="1" dirty="0" smtClean="0"/>
              <a:t>Processos </a:t>
            </a:r>
            <a:r>
              <a:rPr lang="pt-BR" sz="4000" b="1" dirty="0" smtClean="0"/>
              <a:t>sancionatórios </a:t>
            </a:r>
          </a:p>
          <a:p>
            <a:r>
              <a:rPr lang="pt-BR" sz="4000" b="1" dirty="0" smtClean="0"/>
              <a:t>relativos à Segurança </a:t>
            </a:r>
            <a:r>
              <a:rPr lang="pt-BR" sz="4000" b="1" dirty="0" smtClean="0"/>
              <a:t>Operacional </a:t>
            </a:r>
            <a:r>
              <a:rPr lang="pt-BR" sz="4000" b="1" dirty="0" smtClean="0"/>
              <a:t>de </a:t>
            </a:r>
            <a:r>
              <a:rPr lang="pt-BR" sz="4000" b="1" dirty="0" smtClean="0"/>
              <a:t>Instalações de Perfuração e Produção</a:t>
            </a:r>
            <a:endParaRPr lang="pt-BR" sz="4000" b="1" dirty="0">
              <a:latin typeface="Georgia" pitchFamily="18" charset="0"/>
            </a:endParaRPr>
          </a:p>
        </p:txBody>
      </p:sp>
      <p:sp>
        <p:nvSpPr>
          <p:cNvPr id="30722" name="AutoShape 2" descr="Osaka Gas"/>
          <p:cNvSpPr>
            <a:spLocks noChangeAspect="1" noChangeArrowheads="1"/>
          </p:cNvSpPr>
          <p:nvPr/>
        </p:nvSpPr>
        <p:spPr bwMode="auto">
          <a:xfrm>
            <a:off x="155575" y="-296863"/>
            <a:ext cx="1905000" cy="619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24" name="AutoShape 4" descr="http://www.jechem.co.jp/common/images/side_banner01e.gif"/>
          <p:cNvSpPr>
            <a:spLocks noChangeAspect="1" noChangeArrowheads="1"/>
          </p:cNvSpPr>
          <p:nvPr/>
        </p:nvSpPr>
        <p:spPr bwMode="auto">
          <a:xfrm>
            <a:off x="155575" y="-342900"/>
            <a:ext cx="1552575" cy="71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26" name="AutoShape 6" descr="http://www.jechem.co.jp/common/images/side_banner01e.gif"/>
          <p:cNvSpPr>
            <a:spLocks noChangeAspect="1" noChangeArrowheads="1"/>
          </p:cNvSpPr>
          <p:nvPr/>
        </p:nvSpPr>
        <p:spPr bwMode="auto">
          <a:xfrm>
            <a:off x="155575" y="-342900"/>
            <a:ext cx="1552575" cy="71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28" name="AutoShape 8" descr="http://www.osakagas.co.jp/en/ir/manage/brand/images/pic-index07.gif"/>
          <p:cNvSpPr>
            <a:spLocks noChangeAspect="1" noChangeArrowheads="1"/>
          </p:cNvSpPr>
          <p:nvPr/>
        </p:nvSpPr>
        <p:spPr bwMode="auto">
          <a:xfrm>
            <a:off x="155575" y="-990600"/>
            <a:ext cx="6638925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30" name="AutoShape 10" descr="http://www.osakagas.co.jp/en/ir/manage/brand/images/pic-index07.gif"/>
          <p:cNvSpPr>
            <a:spLocks noChangeAspect="1" noChangeArrowheads="1"/>
          </p:cNvSpPr>
          <p:nvPr/>
        </p:nvSpPr>
        <p:spPr bwMode="auto">
          <a:xfrm>
            <a:off x="155575" y="-990600"/>
            <a:ext cx="6638925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519590" y="4785940"/>
            <a:ext cx="3114047" cy="32744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45709" rIns="0" bIns="45709">
            <a:spAutoFit/>
          </a:bodyPr>
          <a:lstStyle/>
          <a:p>
            <a:pPr algn="r">
              <a:lnSpc>
                <a:spcPts val="1600"/>
              </a:lnSpc>
              <a:spcAft>
                <a:spcPts val="600"/>
              </a:spcAft>
            </a:pPr>
            <a:r>
              <a:rPr lang="pt-BR" sz="2400" smtClean="0">
                <a:solidFill>
                  <a:schemeClr val="bg1"/>
                </a:solidFill>
                <a:latin typeface="Calibri" pitchFamily="34" charset="0"/>
              </a:rPr>
              <a:t>junho</a:t>
            </a:r>
            <a:r>
              <a:rPr lang="pt-BR" sz="24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400" smtClean="0">
                <a:solidFill>
                  <a:schemeClr val="bg1"/>
                </a:solidFill>
                <a:latin typeface="Calibri" pitchFamily="34" charset="0"/>
              </a:rPr>
              <a:t>2015</a:t>
            </a:r>
            <a:endParaRPr lang="pt-BR" sz="16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1582807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Papel do advogado nas defesas de autos relativos a SGSO:</a:t>
            </a:r>
          </a:p>
          <a:p>
            <a:pPr lvl="1" algn="just">
              <a:spcAft>
                <a:spcPts val="800"/>
              </a:spcAft>
            </a:pPr>
            <a:r>
              <a:rPr lang="pt-BR" sz="2000" dirty="0" smtClean="0"/>
              <a:t>Caráter eminentemente </a:t>
            </a:r>
            <a:r>
              <a:rPr lang="pt-BR" sz="2000" dirty="0" smtClean="0"/>
              <a:t>técnico: trabalho conjunto com equipe </a:t>
            </a:r>
            <a:r>
              <a:rPr lang="pt-BR" sz="2000" dirty="0" smtClean="0"/>
              <a:t>operacional </a:t>
            </a:r>
            <a:r>
              <a:rPr lang="pt-BR" sz="2000" dirty="0" smtClean="0"/>
              <a:t>(de bordo e de terra)</a:t>
            </a:r>
          </a:p>
          <a:p>
            <a:pPr lvl="1" algn="just">
              <a:spcAft>
                <a:spcPts val="800"/>
              </a:spcAft>
            </a:pPr>
            <a:r>
              <a:rPr lang="pt-BR" sz="2000" dirty="0" smtClean="0"/>
              <a:t>Releitura dos fatos sob a ótica do </a:t>
            </a:r>
            <a:r>
              <a:rPr lang="pt-BR" sz="2000" dirty="0" err="1" smtClean="0"/>
              <a:t>RSGSO</a:t>
            </a:r>
            <a:endParaRPr lang="pt-BR" sz="2000" dirty="0" smtClean="0"/>
          </a:p>
          <a:p>
            <a:pPr lvl="1" algn="just">
              <a:spcAft>
                <a:spcPts val="800"/>
              </a:spcAft>
            </a:pPr>
            <a:r>
              <a:rPr lang="pt-BR" sz="2000" dirty="0" smtClean="0"/>
              <a:t>Busca de brechas jurídicas</a:t>
            </a: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Atuação do Advogado</a:t>
            </a:r>
            <a:endParaRPr lang="pt-BR" sz="2800" dirty="0" smtClean="0"/>
          </a:p>
        </p:txBody>
      </p:sp>
      <p:sp>
        <p:nvSpPr>
          <p:cNvPr id="10" name="Oval 9"/>
          <p:cNvSpPr/>
          <p:nvPr/>
        </p:nvSpPr>
        <p:spPr>
          <a:xfrm>
            <a:off x="3625850" y="4141344"/>
            <a:ext cx="1892300" cy="1892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flipH="1" flipV="1">
            <a:off x="4559300" y="3760344"/>
            <a:ext cx="8732" cy="2493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</p:cNvCxnSpPr>
          <p:nvPr/>
        </p:nvCxnSpPr>
        <p:spPr>
          <a:xfrm flipV="1">
            <a:off x="3496292" y="5074794"/>
            <a:ext cx="2457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3687763" y="3568831"/>
            <a:ext cx="1735137" cy="4022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Técnico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61155" y="4907447"/>
            <a:ext cx="1735137" cy="4022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Administrativo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649627" y="4882047"/>
            <a:ext cx="1417637" cy="4022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Regulatório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700463" y="6253647"/>
            <a:ext cx="1735137" cy="4022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Contencioso</a:t>
            </a:r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3991805" y="4894747"/>
            <a:ext cx="1139754" cy="4022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82563" marR="0" lvl="0" indent="-182563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DEFESA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4938094"/>
          </a:xfrm>
        </p:spPr>
        <p:txBody>
          <a:bodyPr/>
          <a:lstStyle/>
          <a:p>
            <a:pPr algn="just"/>
            <a:r>
              <a:rPr lang="pt-BR" sz="2000" dirty="0" smtClean="0"/>
              <a:t>Interpretação da norma: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O norma estabelece </a:t>
            </a:r>
            <a:r>
              <a:rPr lang="pt-BR" sz="2000" dirty="0" smtClean="0"/>
              <a:t>requisitos e diretrizes </a:t>
            </a:r>
            <a:r>
              <a:rPr lang="pt-BR" sz="2000" dirty="0" smtClean="0"/>
              <a:t>gerais, sem detalhar medidas </a:t>
            </a:r>
            <a:r>
              <a:rPr lang="pt-BR" sz="2000" dirty="0" smtClean="0"/>
              <a:t>e ações específicas </a:t>
            </a:r>
            <a:r>
              <a:rPr lang="pt-BR" sz="2000" dirty="0" smtClean="0"/>
              <a:t>a serem adotadas. Trata-se de norma de caráter instrutivo e genérico</a:t>
            </a:r>
          </a:p>
          <a:p>
            <a:pPr lvl="1" algn="just">
              <a:spcAft>
                <a:spcPts val="1800"/>
              </a:spcAft>
            </a:pPr>
            <a:r>
              <a:rPr lang="pt-BR" sz="2000" dirty="0" smtClean="0"/>
              <a:t>As práticas de gestão não representam obrigações patentemente distintas, mas sim as várias nuances de uma mesma </a:t>
            </a:r>
            <a:r>
              <a:rPr lang="pt-BR" sz="2000" dirty="0" smtClean="0"/>
              <a:t>obrigação</a:t>
            </a:r>
            <a:endParaRPr lang="pt-BR" sz="2000" b="1" dirty="0" smtClean="0"/>
          </a:p>
          <a:p>
            <a:pPr lvl="1" algn="just">
              <a:buNone/>
            </a:pPr>
            <a:r>
              <a:rPr lang="pt-BR" sz="2000" b="1" dirty="0" smtClean="0"/>
              <a:t>	Res</a:t>
            </a:r>
            <a:r>
              <a:rPr lang="pt-BR" sz="2000" b="1" dirty="0" smtClean="0"/>
              <a:t>. </a:t>
            </a:r>
            <a:r>
              <a:rPr lang="pt-BR" sz="2000" b="1" dirty="0" smtClean="0"/>
              <a:t>ANP 43/2007, art. 6º</a:t>
            </a:r>
            <a:r>
              <a:rPr lang="pt-BR" sz="2000" dirty="0" smtClean="0"/>
              <a:t>: “</a:t>
            </a:r>
            <a:r>
              <a:rPr lang="pt-BR" sz="2000" i="1" dirty="0" smtClean="0"/>
              <a:t>o não cumprimento ao disposto nesta Resolução e no Regulamento Técnico do Sistema de Gerenciamento da Segurança Operacional acarretará aos infratores às sanções previstas nos diplomas legais aplicáveis</a:t>
            </a:r>
            <a:r>
              <a:rPr lang="pt-BR" sz="2000" dirty="0" smtClean="0"/>
              <a:t>”</a:t>
            </a:r>
          </a:p>
          <a:p>
            <a:pPr lvl="1" algn="just">
              <a:spcAft>
                <a:spcPts val="1800"/>
              </a:spcAft>
              <a:buNone/>
            </a:pPr>
            <a:r>
              <a:rPr lang="pt-BR" sz="2000" b="1" dirty="0" smtClean="0"/>
              <a:t>	Lei </a:t>
            </a:r>
            <a:r>
              <a:rPr lang="pt-BR" sz="2000" b="1" dirty="0" smtClean="0"/>
              <a:t>9.847/99, art. 3º, IX</a:t>
            </a:r>
            <a:r>
              <a:rPr lang="pt-BR" sz="2000" dirty="0" smtClean="0"/>
              <a:t>: “</a:t>
            </a:r>
            <a:r>
              <a:rPr lang="pt-BR" sz="2000" i="1" dirty="0" smtClean="0"/>
              <a:t>construir ou operar instalações e equipamentos necessários ao exercício das atividades abrangidas por esta Lei em desacordo com a legislação aplicável</a:t>
            </a:r>
            <a:r>
              <a:rPr lang="pt-BR" sz="2000" i="1" dirty="0" smtClean="0"/>
              <a:t>:</a:t>
            </a:r>
            <a:r>
              <a:rPr lang="pt-BR" sz="2000" dirty="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Teses em Debate</a:t>
            </a:r>
            <a:endParaRPr lang="pt-BR" sz="2800" dirty="0" smtClean="0"/>
          </a:p>
        </p:txBody>
      </p:sp>
      <p:sp>
        <p:nvSpPr>
          <p:cNvPr id="13" name="Left Bracket 12"/>
          <p:cNvSpPr>
            <a:spLocks/>
          </p:cNvSpPr>
          <p:nvPr/>
        </p:nvSpPr>
        <p:spPr bwMode="auto">
          <a:xfrm>
            <a:off x="1108224" y="3840840"/>
            <a:ext cx="144000" cy="2340000"/>
          </a:xfrm>
          <a:prstGeom prst="leftBracket">
            <a:avLst>
              <a:gd name="adj" fmla="val 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4938094"/>
          </a:xfrm>
        </p:spPr>
        <p:txBody>
          <a:bodyPr/>
          <a:lstStyle/>
          <a:p>
            <a:pPr algn="just"/>
            <a:r>
              <a:rPr lang="pt-BR" sz="2000" dirty="0" smtClean="0"/>
              <a:t>Dosimetria: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A infração </a:t>
            </a:r>
            <a:r>
              <a:rPr lang="pt-BR" sz="2000" dirty="0" smtClean="0"/>
              <a:t>prevista pelo legislador </a:t>
            </a:r>
            <a:r>
              <a:rPr lang="pt-BR" sz="2000" dirty="0" smtClean="0"/>
              <a:t>é </a:t>
            </a:r>
            <a:r>
              <a:rPr lang="pt-BR" sz="2000" dirty="0" smtClean="0"/>
              <a:t>de caráter amplo, podendo decorrer de um ou mais elementos de </a:t>
            </a:r>
            <a:r>
              <a:rPr lang="pt-BR" sz="2000" dirty="0" smtClean="0"/>
              <a:t>fato</a:t>
            </a:r>
          </a:p>
          <a:p>
            <a:pPr lvl="1" algn="just">
              <a:spcAft>
                <a:spcPts val="1800"/>
              </a:spcAft>
            </a:pPr>
            <a:r>
              <a:rPr lang="pt-BR" sz="2000" dirty="0" smtClean="0"/>
              <a:t>A lei concede vasto </a:t>
            </a:r>
            <a:r>
              <a:rPr lang="pt-BR" sz="2000" dirty="0" smtClean="0"/>
              <a:t>campo </a:t>
            </a:r>
            <a:r>
              <a:rPr lang="pt-BR" sz="2000" dirty="0" smtClean="0"/>
              <a:t>de dosimetria: R$5 </a:t>
            </a:r>
            <a:r>
              <a:rPr lang="pt-BR" sz="2000" dirty="0" smtClean="0"/>
              <a:t>mil a R$2 </a:t>
            </a:r>
            <a:r>
              <a:rPr lang="pt-BR" sz="2000" dirty="0" smtClean="0"/>
              <a:t>milhões</a:t>
            </a:r>
          </a:p>
          <a:p>
            <a:pPr lvl="1" algn="just">
              <a:spcAft>
                <a:spcPts val="1800"/>
              </a:spcAft>
            </a:pPr>
            <a:r>
              <a:rPr lang="pt-BR" sz="2000" dirty="0" smtClean="0"/>
              <a:t>Não há margem para que o agente fiscalizador crie outro tipo </a:t>
            </a:r>
            <a:r>
              <a:rPr lang="pt-BR" sz="2000" dirty="0" smtClean="0"/>
              <a:t>infracional, mas tão somente para que determine, de acordo com a extensão e gravidade dos atos, a dosimetria adequada</a:t>
            </a: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Teses em Debate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4938094"/>
          </a:xfrm>
        </p:spPr>
        <p:txBody>
          <a:bodyPr/>
          <a:lstStyle/>
          <a:p>
            <a:pPr algn="just"/>
            <a:r>
              <a:rPr lang="pt-BR" sz="2000" i="1" dirty="0" smtClean="0"/>
              <a:t>Bis in Idem </a:t>
            </a:r>
          </a:p>
          <a:p>
            <a:pPr lvl="1" algn="just"/>
            <a:r>
              <a:rPr lang="pt-BR" sz="2000" dirty="0" smtClean="0"/>
              <a:t>Aplicação </a:t>
            </a:r>
            <a:r>
              <a:rPr lang="pt-BR" sz="2000" dirty="0" smtClean="0"/>
              <a:t>duplicada de penalidade sobre uma mesma </a:t>
            </a:r>
            <a:r>
              <a:rPr lang="pt-BR" sz="2000" dirty="0" smtClean="0"/>
              <a:t>conduta</a:t>
            </a:r>
          </a:p>
          <a:p>
            <a:pPr lvl="1" algn="just"/>
            <a:r>
              <a:rPr lang="pt-BR" sz="2000" dirty="0" smtClean="0"/>
              <a:t>Definição </a:t>
            </a:r>
            <a:r>
              <a:rPr lang="pt-BR" sz="2000" dirty="0" smtClean="0"/>
              <a:t>de conduta:</a:t>
            </a:r>
            <a:endParaRPr lang="pt-BR" sz="2000" dirty="0" smtClean="0"/>
          </a:p>
          <a:p>
            <a:pPr lvl="2" algn="just"/>
            <a:r>
              <a:rPr lang="pt-BR" sz="2000" dirty="0" smtClean="0"/>
              <a:t>Múltiplas penalidades a uma mesma causa raiz?</a:t>
            </a:r>
          </a:p>
          <a:p>
            <a:pPr lvl="2" algn="just"/>
            <a:r>
              <a:rPr lang="pt-BR" sz="2000" dirty="0" smtClean="0"/>
              <a:t>Múltiplas penalidades em uma mesma prática de gestão?</a:t>
            </a:r>
          </a:p>
          <a:p>
            <a:pPr lvl="2" algn="just"/>
            <a:r>
              <a:rPr lang="pt-BR" sz="2000" dirty="0" smtClean="0"/>
              <a:t>Múltiplas penalidades de um mesmo tipo infracional?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Teses em Debate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4938094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Infração Continuada: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Conceito absorvido do direito penal: </a:t>
            </a:r>
            <a:r>
              <a:rPr lang="pt-BR" sz="2000" i="1" dirty="0" smtClean="0"/>
              <a:t>quando o agente, mediante mais de uma </a:t>
            </a:r>
            <a:r>
              <a:rPr lang="pt-BR" sz="2000" i="1" dirty="0" smtClean="0"/>
              <a:t>ação, </a:t>
            </a:r>
            <a:r>
              <a:rPr lang="pt-BR" sz="2000" i="1" dirty="0" smtClean="0"/>
              <a:t>pratica dois ou mais crimes da mesma espécie que, pelas condições de tempo, lugar e </a:t>
            </a:r>
            <a:r>
              <a:rPr lang="pt-BR" sz="2000" i="1" dirty="0" smtClean="0"/>
              <a:t>execução</a:t>
            </a:r>
            <a:r>
              <a:rPr lang="pt-BR" sz="2000" i="1" dirty="0" smtClean="0"/>
              <a:t>, sejam entendidos como continuação do primeiro, deve ser aplicada apenas uma pena, aumentada de um sexto a dois </a:t>
            </a:r>
            <a:r>
              <a:rPr lang="pt-BR" sz="2000" i="1" dirty="0" smtClean="0"/>
              <a:t>terços (art. 71, </a:t>
            </a:r>
            <a:r>
              <a:rPr lang="pt-BR" sz="2000" i="1" dirty="0" err="1" smtClean="0"/>
              <a:t>CP</a:t>
            </a:r>
            <a:r>
              <a:rPr lang="pt-BR" sz="2000" i="1" dirty="0" smtClean="0"/>
              <a:t>)</a:t>
            </a:r>
            <a:endParaRPr lang="pt-BR" sz="2000" b="1" i="1" dirty="0" smtClean="0"/>
          </a:p>
          <a:p>
            <a:pPr lvl="1" algn="just"/>
            <a:r>
              <a:rPr lang="pt-BR" sz="2000" dirty="0" smtClean="0"/>
              <a:t>Jurisprudência pacífica pela aplicação no processo administrativo:</a:t>
            </a:r>
          </a:p>
          <a:p>
            <a:pPr marL="728663" lvl="2" indent="-19050" algn="just">
              <a:buNone/>
            </a:pPr>
            <a:r>
              <a:rPr lang="pt-BR" sz="1600" dirty="0" smtClean="0"/>
              <a:t>“O </a:t>
            </a:r>
            <a:r>
              <a:rPr lang="pt-BR" sz="1600" dirty="0" smtClean="0"/>
              <a:t>Superior Tribunal de Justiça possui entendimento assente de que há continuidade infracional, também no ilícito administrativo, quando diversos ilícitos de mesma espécie e natureza, unidos por circunstâncias que o tornam todo único, são apurados durante mesma ação </a:t>
            </a:r>
            <a:r>
              <a:rPr lang="pt-BR" sz="1600" dirty="0" smtClean="0"/>
              <a:t>fiscal. No </a:t>
            </a:r>
            <a:r>
              <a:rPr lang="pt-BR" sz="1600" dirty="0" smtClean="0"/>
              <a:t>caso, embora inquestionável que a Petrobrás infringiu os artigos 3º, V da Lei nº 9.847/99 </a:t>
            </a:r>
            <a:r>
              <a:rPr lang="pt-BR" sz="1600" dirty="0" smtClean="0"/>
              <a:t>(...), </a:t>
            </a:r>
            <a:r>
              <a:rPr lang="pt-BR" sz="1600" b="1" dirty="0" smtClean="0"/>
              <a:t>tudo decorreu de problema único de classificação </a:t>
            </a:r>
            <a:r>
              <a:rPr lang="pt-BR" sz="1600" b="1" dirty="0" smtClean="0"/>
              <a:t>(...) e </a:t>
            </a:r>
            <a:r>
              <a:rPr lang="pt-BR" sz="1600" b="1" dirty="0" smtClean="0"/>
              <a:t>a ANP apenas a autuou uma única vez, em 2009, e aplicou 42 multas relativas aos 42 meses em que não enviadas as informações sobre </a:t>
            </a:r>
            <a:r>
              <a:rPr lang="pt-BR" sz="1600" b="1" dirty="0" smtClean="0"/>
              <a:t>a movimentação </a:t>
            </a:r>
            <a:r>
              <a:rPr lang="pt-BR" sz="1600" b="1" dirty="0" smtClean="0"/>
              <a:t>de </a:t>
            </a:r>
            <a:r>
              <a:rPr lang="pt-BR" sz="1600" b="1" dirty="0" smtClean="0"/>
              <a:t>hidrocarbonetos</a:t>
            </a:r>
            <a:r>
              <a:rPr lang="pt-BR" sz="1600" dirty="0" smtClean="0"/>
              <a:t>”</a:t>
            </a:r>
            <a:endParaRPr lang="pt-BR" sz="1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Teses em Debate</a:t>
            </a:r>
            <a:endParaRPr lang="pt-BR" sz="28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0" y="6550925"/>
            <a:ext cx="9144001" cy="3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050" marR="0" lvl="2" indent="-19050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D2492A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TRF2 – Ap. Cível nº 0020693-21.2009.4.02.5101 – 6ª Turma Especializada – Rel. Des. Guilherme Couto de Castro –10/04/2013</a:t>
            </a:r>
            <a:endParaRPr kumimoji="0" lang="pt-BR" sz="12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4938094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Outras vias: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Contestar a atribuição de interpretação objetiva a norma subjetiva</a:t>
            </a:r>
          </a:p>
          <a:p>
            <a:pPr lvl="1" algn="just"/>
            <a:r>
              <a:rPr lang="pt-BR" sz="2000" dirty="0" smtClean="0"/>
              <a:t>Insubsistência ou insignificância dos fatos (embasado em provas)</a:t>
            </a:r>
          </a:p>
          <a:p>
            <a:pPr lvl="1" algn="just"/>
            <a:r>
              <a:rPr lang="pt-BR" sz="2000" dirty="0" smtClean="0"/>
              <a:t>Necessidade de </a:t>
            </a:r>
            <a:r>
              <a:rPr lang="pt-BR" sz="2000" dirty="0" smtClean="0"/>
              <a:t>notificação prévia </a:t>
            </a:r>
            <a:r>
              <a:rPr lang="pt-BR" sz="2000" dirty="0" smtClean="0"/>
              <a:t>(medidas corretivas </a:t>
            </a:r>
            <a:r>
              <a:rPr lang="pt-BR" sz="2000" dirty="0" smtClean="0"/>
              <a:t>em </a:t>
            </a:r>
            <a:r>
              <a:rPr lang="pt-BR" sz="2000" dirty="0" smtClean="0"/>
              <a:t>detrimento </a:t>
            </a:r>
            <a:r>
              <a:rPr lang="pt-BR" sz="2000" dirty="0" smtClean="0"/>
              <a:t>de </a:t>
            </a:r>
            <a:r>
              <a:rPr lang="pt-BR" sz="2000" dirty="0" smtClean="0"/>
              <a:t>sanções):</a:t>
            </a:r>
          </a:p>
          <a:p>
            <a:pPr marL="982663" lvl="2" indent="-258763" algn="just"/>
            <a:r>
              <a:rPr lang="pt-BR" dirty="0" smtClean="0"/>
              <a:t>ANP deve pautar a </a:t>
            </a:r>
            <a:r>
              <a:rPr lang="pt-BR" dirty="0" smtClean="0"/>
              <a:t>atuação no </a:t>
            </a:r>
            <a:r>
              <a:rPr lang="pt-BR" dirty="0" smtClean="0"/>
              <a:t>sentido de </a:t>
            </a:r>
            <a:r>
              <a:rPr lang="pt-BR" dirty="0" smtClean="0"/>
              <a:t>orientar e educar (art. </a:t>
            </a:r>
            <a:r>
              <a:rPr lang="pt-BR" dirty="0" smtClean="0"/>
              <a:t>3º</a:t>
            </a:r>
            <a:r>
              <a:rPr lang="pt-BR" dirty="0" smtClean="0"/>
              <a:t>, VI, Anexo I, Decreto </a:t>
            </a:r>
            <a:r>
              <a:rPr lang="pt-BR" dirty="0" smtClean="0"/>
              <a:t>nº </a:t>
            </a:r>
            <a:r>
              <a:rPr lang="pt-BR" dirty="0" smtClean="0"/>
              <a:t>2.455/1998)</a:t>
            </a:r>
          </a:p>
          <a:p>
            <a:pPr marL="982663" lvl="2" indent="-258763" algn="just"/>
            <a:r>
              <a:rPr lang="pt-BR" dirty="0" smtClean="0"/>
              <a:t>Tendência da </a:t>
            </a:r>
            <a:r>
              <a:rPr lang="pt-BR" dirty="0" smtClean="0"/>
              <a:t>doutrina administrativa </a:t>
            </a:r>
            <a:r>
              <a:rPr lang="pt-BR" dirty="0" smtClean="0"/>
              <a:t>moderna: adoção </a:t>
            </a:r>
            <a:r>
              <a:rPr lang="pt-BR" dirty="0" smtClean="0"/>
              <a:t>de medidas consensuais em detrimento da imposição unilateral </a:t>
            </a:r>
            <a:r>
              <a:rPr lang="pt-BR" dirty="0" smtClean="0"/>
              <a:t>coercitiva. Já adotada no </a:t>
            </a:r>
            <a:r>
              <a:rPr lang="pt-BR" dirty="0" smtClean="0"/>
              <a:t>âmbito da </a:t>
            </a:r>
            <a:r>
              <a:rPr lang="pt-BR" dirty="0" smtClean="0"/>
              <a:t>ANP (ex.: medidas reparadoras da </a:t>
            </a:r>
            <a:r>
              <a:rPr lang="pt-BR" dirty="0" err="1" smtClean="0"/>
              <a:t>SFI</a:t>
            </a:r>
            <a:r>
              <a:rPr lang="pt-BR" dirty="0" smtClean="0"/>
              <a:t>)</a:t>
            </a:r>
          </a:p>
          <a:p>
            <a:pPr marL="982663" lvl="2" indent="-258763" algn="just"/>
            <a:r>
              <a:rPr lang="pt-BR" dirty="0" smtClean="0"/>
              <a:t>Nota Técnica nº </a:t>
            </a:r>
            <a:r>
              <a:rPr lang="pt-BR" dirty="0" smtClean="0"/>
              <a:t>002/</a:t>
            </a:r>
            <a:r>
              <a:rPr lang="pt-BR" dirty="0" err="1" smtClean="0"/>
              <a:t>SSM</a:t>
            </a:r>
            <a:r>
              <a:rPr lang="pt-BR" dirty="0" smtClean="0"/>
              <a:t>/2015: proposta de resolução com classificação das não conformidades e possibilidade de concessão de prazos</a:t>
            </a:r>
          </a:p>
          <a:p>
            <a:pPr marL="982663" lvl="2" indent="-258763" algn="just"/>
            <a:r>
              <a:rPr lang="pt-BR" dirty="0" smtClean="0"/>
              <a:t>Coerente com a natureza complexa das unidades de perfuração e produção e dos SGSO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Teses em Debate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ChangeArrowheads="1"/>
          </p:cNvSpPr>
          <p:nvPr/>
        </p:nvSpPr>
        <p:spPr bwMode="auto">
          <a:xfrm>
            <a:off x="1371600" y="2933700"/>
            <a:ext cx="6400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263F6A"/>
                </a:solidFill>
                <a:latin typeface="Calibri" pitchFamily="34" charset="0"/>
              </a:rPr>
              <a:t>Obrigado.</a:t>
            </a:r>
            <a:endParaRPr lang="en-US" sz="4800" b="1" dirty="0">
              <a:solidFill>
                <a:srgbClr val="263F6A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1582807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Resolução ANP 43/2007 – Estabelece </a:t>
            </a:r>
            <a:r>
              <a:rPr lang="pt-BR" sz="2000" dirty="0" smtClean="0"/>
              <a:t>o Regulamento Técnico do Sistema de Gerenciamento da Segurança Operacional (SGSO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 algn="just">
              <a:spcAft>
                <a:spcPts val="800"/>
              </a:spcAft>
            </a:pPr>
            <a:r>
              <a:rPr lang="pt-BR" sz="1800" dirty="0" smtClean="0"/>
              <a:t>17 práticas de gestão a serem observadas pelos operadores</a:t>
            </a:r>
          </a:p>
          <a:p>
            <a:pPr lvl="1" algn="just">
              <a:spcAft>
                <a:spcPts val="800"/>
              </a:spcAft>
            </a:pPr>
            <a:r>
              <a:rPr lang="pt-BR" sz="1800" dirty="0" smtClean="0"/>
              <a:t>Práticas compostas de diretrizes gerais. Exemplo:</a:t>
            </a:r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endParaRPr lang="pt-BR" sz="1800" dirty="0" smtClean="0"/>
          </a:p>
          <a:p>
            <a:pPr lvl="1" algn="just">
              <a:spcAft>
                <a:spcPts val="800"/>
              </a:spcAft>
            </a:pPr>
            <a:r>
              <a:rPr lang="pt-BR" sz="1800" dirty="0" smtClean="0"/>
              <a:t>A norma não é clara e dá ampla margem a interpretações.</a:t>
            </a:r>
            <a:endParaRPr lang="pt-BR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Introdução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414" y="2989852"/>
            <a:ext cx="6851174" cy="31711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774209"/>
            <a:ext cx="7989887" cy="943752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Infrações eminentemente técnicas </a:t>
            </a:r>
          </a:p>
          <a:p>
            <a:pPr algn="just">
              <a:spcAft>
                <a:spcPts val="800"/>
              </a:spcAft>
            </a:pPr>
            <a:r>
              <a:rPr lang="pt-BR" sz="2000" dirty="0" smtClean="0"/>
              <a:t>Evidências objetivas:</a:t>
            </a: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Desafios</a:t>
            </a:r>
            <a:endParaRPr lang="pt-BR" sz="28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80" y="2647315"/>
            <a:ext cx="8359644" cy="3112040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828800"/>
            <a:ext cx="7989887" cy="1244009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Recentemente, a SSM passou a adotar postura mais rígida na fiscalização e autuação por falhas no cumprimento das práticas de gestão (não conformidades)</a:t>
            </a:r>
          </a:p>
          <a:p>
            <a:pPr lvl="1" algn="just">
              <a:spcAft>
                <a:spcPts val="800"/>
              </a:spcAft>
            </a:pPr>
            <a:r>
              <a:rPr lang="pt-BR" sz="2000" dirty="0" smtClean="0"/>
              <a:t>Efeito </a:t>
            </a:r>
            <a:r>
              <a:rPr lang="pt-BR" sz="2000" dirty="0" err="1" smtClean="0"/>
              <a:t>Macondo</a:t>
            </a:r>
            <a:r>
              <a:rPr lang="pt-BR" sz="2000" dirty="0" smtClean="0"/>
              <a:t> (11 mortes e vazamento de 4,9 milhões de barris)</a:t>
            </a:r>
          </a:p>
          <a:p>
            <a:pPr lvl="1" algn="just">
              <a:spcAft>
                <a:spcPts val="800"/>
              </a:spcAft>
            </a:pPr>
            <a:r>
              <a:rPr lang="pt-BR" sz="2000" dirty="0" smtClean="0"/>
              <a:t>Efeito Frade (vazamento de 3.700 barris)</a:t>
            </a:r>
          </a:p>
          <a:p>
            <a:pPr lvl="1" algn="just">
              <a:spcAft>
                <a:spcPts val="800"/>
              </a:spcAft>
            </a:pPr>
            <a:r>
              <a:rPr lang="pt-BR" sz="2000" dirty="0" smtClean="0"/>
              <a:t>Efeito São Mateus (explosão com 9 mortes)</a:t>
            </a:r>
          </a:p>
          <a:p>
            <a:pPr lvl="1" algn="just">
              <a:spcAft>
                <a:spcPts val="800"/>
              </a:spcAft>
              <a:buNone/>
            </a:pPr>
            <a:endParaRPr lang="pt-BR" sz="2000" dirty="0" smtClean="0"/>
          </a:p>
          <a:p>
            <a:pPr marL="182563" lvl="1" indent="-182563" algn="just">
              <a:spcAft>
                <a:spcPts val="800"/>
              </a:spcAft>
              <a:buFont typeface="Arial" charset="0"/>
              <a:buChar char="•"/>
            </a:pPr>
            <a:r>
              <a:rPr lang="pt-BR" sz="2000" dirty="0" smtClean="0"/>
              <a:t>Tal endurecimento, aliado ao despreparo dos fiscais, tem resultado em uma multiplicação substancial das penalidades aplicadas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Desafios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599375" y="2771775"/>
            <a:ext cx="0" cy="733425"/>
          </a:xfrm>
          <a:prstGeom prst="line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99375" y="3800475"/>
            <a:ext cx="0" cy="73342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1806091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Autuações multiplicadas pelo número de vezes em que a infração ocorreu: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Multiplicação de Penalidades</a:t>
            </a:r>
            <a:endParaRPr lang="pt-BR" sz="28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4568675"/>
            <a:ext cx="8667749" cy="608163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277900" y="4889867"/>
            <a:ext cx="212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73675" y="4880342"/>
            <a:ext cx="75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2382453"/>
            <a:ext cx="8532000" cy="662678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3310847"/>
            <a:ext cx="8532000" cy="629159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Bracket 12"/>
          <p:cNvSpPr>
            <a:spLocks/>
          </p:cNvSpPr>
          <p:nvPr/>
        </p:nvSpPr>
        <p:spPr bwMode="auto">
          <a:xfrm>
            <a:off x="363284" y="2784700"/>
            <a:ext cx="200242" cy="1728000"/>
          </a:xfrm>
          <a:prstGeom prst="leftBracket">
            <a:avLst>
              <a:gd name="adj" fmla="val 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n-lt"/>
            </a:endParaRPr>
          </a:p>
        </p:txBody>
      </p:sp>
      <p:sp>
        <p:nvSpPr>
          <p:cNvPr id="16" name="Left Bracket 15"/>
          <p:cNvSpPr>
            <a:spLocks/>
          </p:cNvSpPr>
          <p:nvPr/>
        </p:nvSpPr>
        <p:spPr bwMode="auto">
          <a:xfrm>
            <a:off x="363283" y="4520823"/>
            <a:ext cx="274669" cy="1152000"/>
          </a:xfrm>
          <a:prstGeom prst="leftBracket">
            <a:avLst>
              <a:gd name="adj" fmla="val 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508919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Infrações pulverizadas em diversas práticas de gestão distintas:</a:t>
            </a: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Multiplicação de Penalidades</a:t>
            </a:r>
            <a:endParaRPr lang="pt-BR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37932"/>
          <a:stretch>
            <a:fillRect/>
          </a:stretch>
        </p:blipFill>
        <p:spPr bwMode="auto">
          <a:xfrm>
            <a:off x="574160" y="3845865"/>
            <a:ext cx="7793664" cy="119773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4449726" y="4969166"/>
            <a:ext cx="13769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48246" y="4607659"/>
            <a:ext cx="21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4158" y="2098377"/>
            <a:ext cx="7780497" cy="15780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5183372" y="2353557"/>
            <a:ext cx="136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2638" y="3065939"/>
            <a:ext cx="550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576263" y="5547209"/>
            <a:ext cx="7989887" cy="5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just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 duas autuações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decorreram de uma mesma causa raiz: falha do Operador em identificar um risco. Mas a ANP encaixou essa falha em 4 práticas de gestão distintas.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508919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Múltiplas autuações dentro de uma mesma prática de gestão:</a:t>
            </a: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Multiplicação de Penalidades</a:t>
            </a:r>
            <a:endParaRPr lang="pt-BR" sz="28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00037" y="2448565"/>
            <a:ext cx="8543926" cy="123697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7848175" y="3526023"/>
            <a:ext cx="9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0600" y="4095751"/>
            <a:ext cx="8542800" cy="110819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7792793" y="4974483"/>
            <a:ext cx="100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304801" y="2015870"/>
            <a:ext cx="8261350" cy="37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eaLnBrk="0" fontAlgn="base"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</a:pPr>
            <a:r>
              <a:rPr lang="pt-BR" sz="1600" b="1" dirty="0" smtClean="0">
                <a:solidFill>
                  <a:srgbClr val="5F5F5F"/>
                </a:solidFill>
                <a:ea typeface="Calibri"/>
                <a:cs typeface="Calibri"/>
              </a:rPr>
              <a:t>Exemplo 1 </a:t>
            </a:r>
            <a:r>
              <a:rPr lang="pt-BR" sz="1600" dirty="0" smtClean="0">
                <a:solidFill>
                  <a:srgbClr val="5F5F5F"/>
                </a:solidFill>
                <a:ea typeface="Calibri"/>
                <a:cs typeface="Calibri"/>
              </a:rPr>
              <a:t>– Exatamente o mesmo item da prática de gestão 12</a:t>
            </a:r>
            <a:endParaRPr kumimoji="0" lang="pt-BR" sz="160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6263" y="1490002"/>
            <a:ext cx="7989887" cy="508919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2000" dirty="0" smtClean="0"/>
              <a:t>Múltiplas autuações dentro de uma mesma prática de gestão:</a:t>
            </a: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Multiplicação de Penalidades</a:t>
            </a:r>
            <a:endParaRPr lang="pt-BR" sz="2800" dirty="0" smtClean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576263" y="5254370"/>
            <a:ext cx="7989887" cy="113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eaLnBrk="0" fontAlgn="base"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</a:pPr>
            <a:r>
              <a:rPr lang="pt-BR" dirty="0" smtClean="0">
                <a:solidFill>
                  <a:srgbClr val="5F5F5F"/>
                </a:solidFill>
                <a:ea typeface="Calibri"/>
                <a:cs typeface="Calibri"/>
              </a:rPr>
              <a:t>Todos os itens dizem respeito à implementação de um sistema de permissão de trabalho. </a:t>
            </a:r>
            <a:r>
              <a:rPr lang="pt-BR" dirty="0" smtClean="0">
                <a:solidFill>
                  <a:srgbClr val="5F5F5F"/>
                </a:solidFill>
                <a:ea typeface="Calibri"/>
                <a:cs typeface="Calibri"/>
              </a:rPr>
              <a:t>O item 17.2.1.3 diz respeito à análise prévia das condições de </a:t>
            </a:r>
            <a:r>
              <a:rPr lang="pt-BR" dirty="0" smtClean="0">
                <a:solidFill>
                  <a:srgbClr val="5F5F5F"/>
                </a:solidFill>
                <a:ea typeface="Calibri"/>
                <a:cs typeface="Calibri"/>
              </a:rPr>
              <a:t>segurança, o item 17.2.2 diz respeito à documentação e aprovação dessas permissões e o</a:t>
            </a:r>
            <a:r>
              <a:rPr kumimoji="0" lang="pt-BR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item 17.3.1 diz respeito ao monitoramento</a:t>
            </a:r>
            <a:r>
              <a:rPr kumimoji="0" lang="pt-BR" u="none" strike="noStrike" kern="120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desse sistema.</a:t>
            </a:r>
            <a:endParaRPr kumimoji="0" lang="pt-BR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091" y="2383104"/>
            <a:ext cx="8715818" cy="75549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18698" y="3338666"/>
            <a:ext cx="8706605" cy="7002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7830893" y="2440833"/>
            <a:ext cx="100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36574" y="4229424"/>
            <a:ext cx="8670852" cy="66876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>
            <a:outerShdw blurRad="88900" dist="38100" dir="8100000" algn="tr" rotWithShape="0">
              <a:prstClr val="black">
                <a:alpha val="22000"/>
              </a:prst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7905325" y="3440298"/>
            <a:ext cx="9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37223" y="4397238"/>
            <a:ext cx="9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ket 19"/>
          <p:cNvSpPr>
            <a:spLocks/>
          </p:cNvSpPr>
          <p:nvPr/>
        </p:nvSpPr>
        <p:spPr bwMode="auto">
          <a:xfrm>
            <a:off x="439484" y="5151023"/>
            <a:ext cx="144000" cy="1316452"/>
          </a:xfrm>
          <a:prstGeom prst="leftBracket">
            <a:avLst>
              <a:gd name="adj" fmla="val 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>
              <a:latin typeface="+mn-lt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304801" y="1930145"/>
            <a:ext cx="8261350" cy="37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eaLnBrk="0" fontAlgn="base">
              <a:spcBef>
                <a:spcPct val="0"/>
              </a:spcBef>
              <a:spcAft>
                <a:spcPts val="800"/>
              </a:spcAft>
              <a:buClr>
                <a:srgbClr val="D2492A"/>
              </a:buClr>
              <a:buSzPct val="100000"/>
            </a:pPr>
            <a:r>
              <a:rPr lang="pt-BR" sz="1600" b="1" dirty="0" smtClean="0">
                <a:solidFill>
                  <a:srgbClr val="5F5F5F"/>
                </a:solidFill>
                <a:ea typeface="Calibri"/>
                <a:cs typeface="Calibri"/>
              </a:rPr>
              <a:t>Exemplo 2 </a:t>
            </a:r>
            <a:r>
              <a:rPr lang="pt-BR" sz="1600" dirty="0" smtClean="0">
                <a:solidFill>
                  <a:srgbClr val="5F5F5F"/>
                </a:solidFill>
                <a:ea typeface="Calibri"/>
                <a:cs typeface="Calibri"/>
              </a:rPr>
              <a:t>– Itens distintos da prática de gestão 12:</a:t>
            </a:r>
            <a:endParaRPr kumimoji="0" lang="pt-BR" sz="160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44547"/>
            <a:ext cx="6773557" cy="549633"/>
          </a:xfrm>
        </p:spPr>
        <p:txBody>
          <a:bodyPr/>
          <a:lstStyle/>
          <a:p>
            <a:r>
              <a:rPr lang="pt-BR" sz="2800" dirty="0" smtClean="0"/>
              <a:t>Atuação do Advogado</a:t>
            </a:r>
            <a:endParaRPr lang="pt-BR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1548" y="4084660"/>
            <a:ext cx="640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76263" y="2442960"/>
            <a:ext cx="7989887" cy="1244009"/>
          </a:xfrm>
        </p:spPr>
        <p:txBody>
          <a:bodyPr/>
          <a:lstStyle/>
          <a:p>
            <a:pPr lvl="0" algn="ctr">
              <a:spcAft>
                <a:spcPts val="800"/>
              </a:spcAft>
              <a:buNone/>
            </a:pPr>
            <a:r>
              <a:rPr lang="pt-BR" sz="2000" dirty="0" smtClean="0"/>
              <a:t>Endurecimento da fiscalização +</a:t>
            </a:r>
          </a:p>
          <a:p>
            <a:pPr lvl="0" algn="ctr">
              <a:spcAft>
                <a:spcPts val="800"/>
              </a:spcAft>
              <a:buNone/>
            </a:pPr>
            <a:r>
              <a:rPr lang="pt-BR" sz="2000" dirty="0" smtClean="0"/>
              <a:t>Multiplicação de penalidades + </a:t>
            </a:r>
          </a:p>
          <a:p>
            <a:pPr lvl="0" algn="ctr">
              <a:spcAft>
                <a:spcPts val="800"/>
              </a:spcAft>
              <a:buNone/>
            </a:pPr>
            <a:r>
              <a:rPr lang="pt-BR" sz="2000" dirty="0" smtClean="0"/>
              <a:t>Despreparo jurídico dos fiscais + </a:t>
            </a:r>
          </a:p>
          <a:p>
            <a:pPr lvl="0" algn="ctr">
              <a:spcAft>
                <a:spcPts val="1800"/>
              </a:spcAft>
              <a:buNone/>
            </a:pPr>
            <a:r>
              <a:rPr lang="pt-BR" sz="2000" dirty="0" smtClean="0"/>
              <a:t>Caráter técnico dos fatos </a:t>
            </a:r>
            <a:r>
              <a:rPr lang="pt-BR" sz="2000" b="1" dirty="0" smtClean="0"/>
              <a:t> </a:t>
            </a:r>
          </a:p>
          <a:p>
            <a:pPr lvl="0" algn="ctr">
              <a:spcAft>
                <a:spcPts val="800"/>
              </a:spcAft>
              <a:buNone/>
            </a:pPr>
            <a:r>
              <a:rPr lang="pt-BR" sz="2000" b="1" dirty="0" smtClean="0"/>
              <a:t>Desafio aos advogados envolvidos na elaboração das estratégias de defesa</a:t>
            </a:r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ue Block MBTC">
      <a:dk1>
        <a:srgbClr val="414042"/>
      </a:dk1>
      <a:lt1>
        <a:srgbClr val="FFFFFF"/>
      </a:lt1>
      <a:dk2>
        <a:srgbClr val="005A8C"/>
      </a:dk2>
      <a:lt2>
        <a:srgbClr val="C9CAC8"/>
      </a:lt2>
      <a:accent1>
        <a:srgbClr val="005A8C"/>
      </a:accent1>
      <a:accent2>
        <a:srgbClr val="CE8E00"/>
      </a:accent2>
      <a:accent3>
        <a:srgbClr val="008998"/>
      </a:accent3>
      <a:accent4>
        <a:srgbClr val="D2492A"/>
      </a:accent4>
      <a:accent5>
        <a:srgbClr val="614D7D"/>
      </a:accent5>
      <a:accent6>
        <a:srgbClr val="5A8E22"/>
      </a:accent6>
      <a:hlink>
        <a:srgbClr val="263F6A"/>
      </a:hlink>
      <a:folHlink>
        <a:srgbClr val="00B0F0"/>
      </a:folHlink>
    </a:clrScheme>
    <a:fontScheme name="Blue Block MBTC">
      <a:majorFont>
        <a:latin typeface="Georgia"/>
        <a:ea typeface="Georgia"/>
        <a:cs typeface="Georgia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Calibri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lue Block MBT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6492A"/>
      </a:accent1>
      <a:accent2>
        <a:srgbClr val="5A8E22"/>
      </a:accent2>
      <a:accent3>
        <a:srgbClr val="624D7D"/>
      </a:accent3>
      <a:accent4>
        <a:srgbClr val="0082C0"/>
      </a:accent4>
      <a:accent5>
        <a:srgbClr val="A33038"/>
      </a:accent5>
      <a:accent6>
        <a:srgbClr val="CE8E00"/>
      </a:accent6>
      <a:hlink>
        <a:srgbClr val="00929F"/>
      </a:hlink>
      <a:folHlink>
        <a:srgbClr val="7114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884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</vt:lpstr>
      <vt:lpstr>1_Blank</vt:lpstr>
      <vt:lpstr>Slide 1</vt:lpstr>
      <vt:lpstr>Introdução</vt:lpstr>
      <vt:lpstr>Desafios</vt:lpstr>
      <vt:lpstr>Desafios</vt:lpstr>
      <vt:lpstr>Multiplicação de Penalidades</vt:lpstr>
      <vt:lpstr>Multiplicação de Penalidades</vt:lpstr>
      <vt:lpstr>Multiplicação de Penalidades</vt:lpstr>
      <vt:lpstr>Multiplicação de Penalidades</vt:lpstr>
      <vt:lpstr>Atuação do Advogado</vt:lpstr>
      <vt:lpstr>Atuação do Advogado</vt:lpstr>
      <vt:lpstr>Teses em Debate</vt:lpstr>
      <vt:lpstr>Teses em Debate</vt:lpstr>
      <vt:lpstr>Teses em Debate</vt:lpstr>
      <vt:lpstr>Teses em Debate</vt:lpstr>
      <vt:lpstr>Teses em Debate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Xavier, Fernando</dc:creator>
  <cp:lastModifiedBy>Mayer Brown</cp:lastModifiedBy>
  <cp:revision>96</cp:revision>
  <dcterms:modified xsi:type="dcterms:W3CDTF">2015-06-25T05:00:40Z</dcterms:modified>
</cp:coreProperties>
</file>